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90" r:id="rId2"/>
    <p:sldId id="256" r:id="rId3"/>
    <p:sldId id="274" r:id="rId4"/>
    <p:sldId id="275" r:id="rId5"/>
    <p:sldId id="276" r:id="rId6"/>
    <p:sldId id="277" r:id="rId7"/>
    <p:sldId id="278" r:id="rId8"/>
    <p:sldId id="291" r:id="rId9"/>
    <p:sldId id="281" r:id="rId10"/>
    <p:sldId id="257" r:id="rId11"/>
    <p:sldId id="282" r:id="rId12"/>
    <p:sldId id="283" r:id="rId13"/>
    <p:sldId id="262" r:id="rId14"/>
    <p:sldId id="260" r:id="rId15"/>
    <p:sldId id="285" r:id="rId16"/>
    <p:sldId id="286" r:id="rId17"/>
    <p:sldId id="287" r:id="rId18"/>
    <p:sldId id="261" r:id="rId19"/>
    <p:sldId id="288" r:id="rId20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1824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FC8FC0-C7C5-4C58-A08E-50E5335BCA3A}" type="datetimeFigureOut">
              <a:rPr lang="ko-KR" altLang="en-US" smtClean="0"/>
              <a:t>2026-07-08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C7F932-7192-4DD6-8775-41137AE50D0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875331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C7F932-7192-4DD6-8775-41137AE50D0B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35555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3348EF-AFAE-4902-8BA7-BD143385A73B}" type="datetimeFigureOut">
              <a:rPr lang="ko-KR" altLang="en-US" smtClean="0"/>
              <a:t>2026-07-08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E60C-06AB-455C-9652-3890FBC356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6537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3348EF-AFAE-4902-8BA7-BD143385A73B}" type="datetimeFigureOut">
              <a:rPr lang="ko-KR" altLang="en-US" smtClean="0"/>
              <a:t>2026-07-08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E60C-06AB-455C-9652-3890FBC356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866276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3348EF-AFAE-4902-8BA7-BD143385A73B}" type="datetimeFigureOut">
              <a:rPr lang="ko-KR" altLang="en-US" smtClean="0"/>
              <a:t>2026-07-08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E60C-06AB-455C-9652-3890FBC356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62395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3348EF-AFAE-4902-8BA7-BD143385A73B}" type="datetimeFigureOut">
              <a:rPr lang="ko-KR" altLang="en-US" smtClean="0"/>
              <a:t>2026-07-08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E60C-06AB-455C-9652-3890FBC356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520272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3348EF-AFAE-4902-8BA7-BD143385A73B}" type="datetimeFigureOut">
              <a:rPr lang="ko-KR" altLang="en-US" smtClean="0"/>
              <a:t>2026-07-08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E60C-06AB-455C-9652-3890FBC356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5307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3348EF-AFAE-4902-8BA7-BD143385A73B}" type="datetimeFigureOut">
              <a:rPr lang="ko-KR" altLang="en-US" smtClean="0"/>
              <a:t>2026-07-08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E60C-06AB-455C-9652-3890FBC356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62224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3348EF-AFAE-4902-8BA7-BD143385A73B}" type="datetimeFigureOut">
              <a:rPr lang="ko-KR" altLang="en-US" smtClean="0"/>
              <a:t>2026-07-08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E60C-06AB-455C-9652-3890FBC356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342705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3348EF-AFAE-4902-8BA7-BD143385A73B}" type="datetimeFigureOut">
              <a:rPr lang="ko-KR" altLang="en-US" smtClean="0"/>
              <a:t>2026-07-08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E60C-06AB-455C-9652-3890FBC356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29738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3348EF-AFAE-4902-8BA7-BD143385A73B}" type="datetimeFigureOut">
              <a:rPr lang="ko-KR" altLang="en-US" smtClean="0"/>
              <a:t>2026-07-08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E60C-06AB-455C-9652-3890FBC356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668032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3348EF-AFAE-4902-8BA7-BD143385A73B}" type="datetimeFigureOut">
              <a:rPr lang="ko-KR" altLang="en-US" smtClean="0"/>
              <a:t>2026-07-08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E60C-06AB-455C-9652-3890FBC356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96671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3348EF-AFAE-4902-8BA7-BD143385A73B}" type="datetimeFigureOut">
              <a:rPr lang="ko-KR" altLang="en-US" smtClean="0"/>
              <a:t>2026-07-08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E60C-06AB-455C-9652-3890FBC356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62238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3348EF-AFAE-4902-8BA7-BD143385A73B}" type="datetimeFigureOut">
              <a:rPr lang="ko-KR" altLang="en-US" smtClean="0"/>
              <a:t>2026-07-08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7EE60C-06AB-455C-9652-3890FBC356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18052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jnu.korus.kr/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3" name="_x408055288" descr="EMB000025b830d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3310" y="5355729"/>
            <a:ext cx="1622425" cy="334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4" name="Group 172"/>
          <p:cNvGrpSpPr>
            <a:grpSpLocks/>
          </p:cNvGrpSpPr>
          <p:nvPr/>
        </p:nvGrpSpPr>
        <p:grpSpPr bwMode="auto">
          <a:xfrm>
            <a:off x="457200" y="1484784"/>
            <a:ext cx="8380512" cy="2106141"/>
            <a:chOff x="288" y="816"/>
            <a:chExt cx="5808" cy="1482"/>
          </a:xfrm>
        </p:grpSpPr>
        <p:pic>
          <p:nvPicPr>
            <p:cNvPr id="15" name="Picture 158" descr="sphere01-b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7221"/>
            <a:stretch>
              <a:fillRect/>
            </a:stretch>
          </p:blipFill>
          <p:spPr bwMode="auto">
            <a:xfrm>
              <a:off x="576" y="1125"/>
              <a:ext cx="456" cy="8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Picture 159" descr="sphere01-b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0" y="1341"/>
              <a:ext cx="432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Line 166"/>
            <p:cNvSpPr>
              <a:spLocks noChangeShapeType="1"/>
            </p:cNvSpPr>
            <p:nvPr/>
          </p:nvSpPr>
          <p:spPr bwMode="auto">
            <a:xfrm>
              <a:off x="1026" y="816"/>
              <a:ext cx="0" cy="1482"/>
            </a:xfrm>
            <a:prstGeom prst="line">
              <a:avLst/>
            </a:prstGeom>
            <a:noFill/>
            <a:ln w="9525">
              <a:solidFill>
                <a:srgbClr val="3399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8" name="Line 160"/>
            <p:cNvSpPr>
              <a:spLocks noChangeShapeType="1"/>
            </p:cNvSpPr>
            <p:nvPr/>
          </p:nvSpPr>
          <p:spPr bwMode="auto">
            <a:xfrm>
              <a:off x="288" y="1554"/>
              <a:ext cx="5808" cy="0"/>
            </a:xfrm>
            <a:prstGeom prst="line">
              <a:avLst/>
            </a:prstGeom>
            <a:noFill/>
            <a:ln w="12700">
              <a:solidFill>
                <a:srgbClr val="178BFF"/>
              </a:solidFill>
              <a:round/>
              <a:headEnd/>
              <a:tailEnd/>
            </a:ln>
            <a:effectLst>
              <a:outerShdw dist="12700" dir="5400000" algn="ctr" rotWithShape="0">
                <a:srgbClr val="93C9FF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</p:grpSp>
      <p:sp>
        <p:nvSpPr>
          <p:cNvPr id="19" name="Rectangle 207"/>
          <p:cNvSpPr>
            <a:spLocks noChangeArrowheads="1"/>
          </p:cNvSpPr>
          <p:nvPr/>
        </p:nvSpPr>
        <p:spPr bwMode="auto">
          <a:xfrm>
            <a:off x="1979712" y="1256918"/>
            <a:ext cx="6858000" cy="19759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eaLnBrk="0" latinLnBrk="0" hangingPunct="0">
              <a:lnSpc>
                <a:spcPct val="120000"/>
              </a:lnSpc>
              <a:spcBef>
                <a:spcPct val="30000"/>
              </a:spcBef>
              <a:tabLst>
                <a:tab pos="508000" algn="r"/>
                <a:tab pos="2700338" algn="ctr"/>
                <a:tab pos="5400675" algn="r"/>
              </a:tabLst>
            </a:pPr>
            <a:r>
              <a:rPr lang="en-US" altLang="ko-KR" sz="3200" b="1" dirty="0">
                <a:latin typeface="휴먼엑스포" pitchFamily="18" charset="-127"/>
                <a:ea typeface="휴먼엑스포" pitchFamily="18" charset="-127"/>
              </a:rPr>
              <a:t>2026</a:t>
            </a:r>
            <a:r>
              <a:rPr lang="ko-KR" altLang="en-US" sz="3200" b="1" dirty="0">
                <a:latin typeface="휴먼엑스포" pitchFamily="18" charset="-127"/>
                <a:ea typeface="휴먼엑스포" pitchFamily="18" charset="-127"/>
              </a:rPr>
              <a:t>학년도 </a:t>
            </a:r>
            <a:endParaRPr lang="en-US" altLang="ko-KR" sz="3200" b="1" dirty="0">
              <a:latin typeface="휴먼엑스포" pitchFamily="18" charset="-127"/>
              <a:ea typeface="휴먼엑스포" pitchFamily="18" charset="-127"/>
            </a:endParaRPr>
          </a:p>
          <a:p>
            <a:pPr algn="r" eaLnBrk="0" latinLnBrk="0" hangingPunct="0">
              <a:lnSpc>
                <a:spcPct val="120000"/>
              </a:lnSpc>
              <a:spcBef>
                <a:spcPct val="30000"/>
              </a:spcBef>
              <a:tabLst>
                <a:tab pos="508000" algn="r"/>
                <a:tab pos="2700338" algn="ctr"/>
                <a:tab pos="5400675" algn="r"/>
              </a:tabLst>
            </a:pPr>
            <a:r>
              <a:rPr lang="ko-KR" altLang="en-US" sz="3200" b="1" dirty="0">
                <a:latin typeface="휴먼엑스포" pitchFamily="18" charset="-127"/>
                <a:ea typeface="휴먼엑스포" pitchFamily="18" charset="-127"/>
              </a:rPr>
              <a:t>광주교육대학교 조교 공개채용 </a:t>
            </a:r>
            <a:endParaRPr lang="en-US" altLang="ko-KR" sz="3200" b="1" dirty="0">
              <a:latin typeface="휴먼엑스포" pitchFamily="18" charset="-127"/>
              <a:ea typeface="휴먼엑스포" pitchFamily="18" charset="-127"/>
            </a:endParaRPr>
          </a:p>
          <a:p>
            <a:pPr algn="r" eaLnBrk="0" latinLnBrk="0" hangingPunct="0">
              <a:lnSpc>
                <a:spcPct val="120000"/>
              </a:lnSpc>
              <a:spcBef>
                <a:spcPct val="30000"/>
              </a:spcBef>
              <a:tabLst>
                <a:tab pos="508000" algn="r"/>
                <a:tab pos="2700338" algn="ctr"/>
                <a:tab pos="5400675" algn="r"/>
              </a:tabLst>
            </a:pPr>
            <a:r>
              <a:rPr lang="ko-KR" altLang="en-US" sz="2400" b="1" dirty="0" err="1">
                <a:latin typeface="휴먼엑스포" pitchFamily="18" charset="-127"/>
                <a:ea typeface="휴먼엑스포" pitchFamily="18" charset="-127"/>
              </a:rPr>
              <a:t>지원자용</a:t>
            </a:r>
            <a:r>
              <a:rPr lang="ko-KR" altLang="en-US" sz="2400" b="1" dirty="0">
                <a:latin typeface="휴먼엑스포" pitchFamily="18" charset="-127"/>
                <a:ea typeface="휴먼엑스포" pitchFamily="18" charset="-127"/>
              </a:rPr>
              <a:t> 접수 매뉴얼</a:t>
            </a:r>
            <a:endParaRPr lang="en-US" altLang="ko-KR" sz="2400" b="1" dirty="0">
              <a:latin typeface="휴먼엑스포" pitchFamily="18" charset="-127"/>
              <a:ea typeface="휴먼엑스포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867527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07504" y="116632"/>
            <a:ext cx="21419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1. </a:t>
            </a:r>
            <a:r>
              <a:rPr lang="ko-KR" altLang="en-US"/>
              <a:t>대외서비스 </a:t>
            </a:r>
            <a:r>
              <a:rPr lang="ko-KR" altLang="en-US" dirty="0"/>
              <a:t>접속</a:t>
            </a:r>
            <a:endParaRPr lang="en-US" altLang="ko-KR" dirty="0"/>
          </a:p>
        </p:txBody>
      </p:sp>
      <p:sp>
        <p:nvSpPr>
          <p:cNvPr id="9" name="TextBox 8"/>
          <p:cNvSpPr txBox="1"/>
          <p:nvPr/>
        </p:nvSpPr>
        <p:spPr>
          <a:xfrm>
            <a:off x="392818" y="485964"/>
            <a:ext cx="81786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/>
              <a:t>- </a:t>
            </a:r>
            <a:r>
              <a:rPr lang="ko-KR" altLang="en-US" sz="1600" dirty="0"/>
              <a:t>광주교육대학교 강사지원시스템 접수 </a:t>
            </a:r>
            <a:r>
              <a:rPr lang="en-US" altLang="ko-KR" sz="1600" dirty="0"/>
              <a:t>:</a:t>
            </a:r>
            <a:r>
              <a:rPr lang="ko-KR" altLang="en-US" sz="1600" dirty="0"/>
              <a:t> </a:t>
            </a:r>
            <a:r>
              <a:rPr lang="en-US" altLang="ko-KR" sz="1600" dirty="0">
                <a:hlinkClick r:id="rId2"/>
              </a:rPr>
              <a:t>http://gnue.korus.kr</a:t>
            </a:r>
            <a:endParaRPr lang="ko-KR" altLang="en-US" sz="1600" dirty="0"/>
          </a:p>
        </p:txBody>
      </p:sp>
      <p:pic>
        <p:nvPicPr>
          <p:cNvPr id="5" name="Picture 3">
            <a:extLst>
              <a:ext uri="{FF2B5EF4-FFF2-40B4-BE49-F238E27FC236}">
                <a16:creationId xmlns:a16="http://schemas.microsoft.com/office/drawing/2014/main" id="{CAA63AD1-8549-4AF3-90A3-79C6060B22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012" y="1015475"/>
            <a:ext cx="7474280" cy="5457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311258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07504" y="116632"/>
            <a:ext cx="18533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2. </a:t>
            </a:r>
            <a:r>
              <a:rPr lang="ko-KR" altLang="en-US" dirty="0"/>
              <a:t>회원가입</a:t>
            </a:r>
            <a:r>
              <a:rPr lang="en-US" altLang="ko-KR" dirty="0"/>
              <a:t>(1/3)</a:t>
            </a: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012" y="1015475"/>
            <a:ext cx="7474280" cy="5457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7803734" y="1162248"/>
            <a:ext cx="406932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81423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07504" y="116632"/>
            <a:ext cx="18533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2. </a:t>
            </a:r>
            <a:r>
              <a:rPr lang="ko-KR" altLang="en-US" dirty="0"/>
              <a:t>회원가입</a:t>
            </a:r>
            <a:r>
              <a:rPr lang="en-US" altLang="ko-KR" dirty="0"/>
              <a:t>(2/3)</a:t>
            </a: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247" y="1133914"/>
            <a:ext cx="3848327" cy="45038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467544" y="5805264"/>
            <a:ext cx="403772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1) </a:t>
            </a:r>
            <a:r>
              <a:rPr lang="ko-KR" altLang="en-US" sz="1100" dirty="0" err="1"/>
              <a:t>약관동의체크후</a:t>
            </a:r>
            <a:r>
              <a:rPr lang="ko-KR" altLang="en-US" sz="1100" dirty="0"/>
              <a:t> </a:t>
            </a:r>
            <a:r>
              <a:rPr lang="ko-KR" altLang="en-US" sz="1100" dirty="0" err="1"/>
              <a:t>동의함버튼을</a:t>
            </a:r>
            <a:r>
              <a:rPr lang="ko-KR" altLang="en-US" sz="1100" dirty="0"/>
              <a:t> 누른다</a:t>
            </a:r>
            <a:r>
              <a:rPr lang="en-US" altLang="ko-KR" sz="1100" dirty="0"/>
              <a:t>.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181244"/>
            <a:ext cx="3848327" cy="23824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4803095" y="3645024"/>
            <a:ext cx="376846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/>
              <a:t>휴대폰 인증을 한다</a:t>
            </a:r>
            <a:r>
              <a:rPr lang="en-US" altLang="ko-KR" sz="1100" dirty="0"/>
              <a:t>.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1955024" y="5208851"/>
            <a:ext cx="587759" cy="15813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5931526" y="2815432"/>
            <a:ext cx="587759" cy="15813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3688457" y="3491804"/>
            <a:ext cx="128617" cy="14376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3682368" y="5043745"/>
            <a:ext cx="128617" cy="14376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8751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07504" y="116632"/>
            <a:ext cx="18533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2. </a:t>
            </a:r>
            <a:r>
              <a:rPr lang="ko-KR" altLang="en-US" dirty="0"/>
              <a:t>회원가입</a:t>
            </a:r>
            <a:r>
              <a:rPr lang="en-US" altLang="ko-KR" dirty="0"/>
              <a:t>(3/3)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11233" y="4884947"/>
            <a:ext cx="365548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1) </a:t>
            </a:r>
            <a:r>
              <a:rPr lang="ko-KR" altLang="en-US" sz="1100" dirty="0"/>
              <a:t>기본정보를 입력한다</a:t>
            </a:r>
            <a:r>
              <a:rPr lang="en-US" altLang="ko-KR" sz="1100" dirty="0"/>
              <a:t>.</a:t>
            </a:r>
            <a:br>
              <a:rPr lang="en-US" altLang="ko-KR" sz="1100" dirty="0"/>
            </a:br>
            <a:r>
              <a:rPr lang="en-US" altLang="ko-KR" sz="1100" dirty="0"/>
              <a:t>   - </a:t>
            </a:r>
            <a:r>
              <a:rPr lang="ko-KR" altLang="en-US" sz="1100" dirty="0"/>
              <a:t>이름은 자동 입력된다</a:t>
            </a:r>
            <a:r>
              <a:rPr lang="en-US" altLang="ko-KR" sz="1100" dirty="0"/>
              <a:t>.</a:t>
            </a:r>
            <a:br>
              <a:rPr lang="en-US" altLang="ko-KR" sz="1100" dirty="0"/>
            </a:br>
            <a:r>
              <a:rPr lang="en-US" altLang="ko-KR" sz="1100" dirty="0"/>
              <a:t>2) </a:t>
            </a:r>
            <a:r>
              <a:rPr lang="ko-KR" altLang="en-US" sz="1100" dirty="0"/>
              <a:t>가입버튼을 누른다</a:t>
            </a:r>
            <a:r>
              <a:rPr lang="en-US" altLang="ko-KR" sz="1100" dirty="0"/>
              <a:t>.</a:t>
            </a: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941" y="703383"/>
            <a:ext cx="3678846" cy="4181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5116" y="696541"/>
            <a:ext cx="3851362" cy="23824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직사각형 8"/>
          <p:cNvSpPr/>
          <p:nvPr/>
        </p:nvSpPr>
        <p:spPr>
          <a:xfrm>
            <a:off x="1907704" y="4465990"/>
            <a:ext cx="587759" cy="15813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688783" y="1801502"/>
            <a:ext cx="3577933" cy="1365344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6533545" y="2304615"/>
            <a:ext cx="587759" cy="15813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4623662" y="3166846"/>
            <a:ext cx="365548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/>
              <a:t>가입완료화면에서 로그인 위해 로그인 버튼을 누른다</a:t>
            </a:r>
            <a:r>
              <a:rPr lang="en-US" altLang="ko-KR" sz="11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432735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07504" y="116632"/>
            <a:ext cx="15985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3. </a:t>
            </a:r>
            <a:r>
              <a:rPr lang="ko-KR" altLang="en-US" dirty="0"/>
              <a:t>로그인하기</a:t>
            </a:r>
            <a:endParaRPr lang="en-US" altLang="ko-KR" dirty="0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878665"/>
            <a:ext cx="8223210" cy="46385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539552" y="5517232"/>
            <a:ext cx="365548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1) </a:t>
            </a:r>
            <a:r>
              <a:rPr lang="ko-KR" altLang="en-US" sz="1100" dirty="0"/>
              <a:t>아이디 비번을 입력 후 로그인한다</a:t>
            </a:r>
            <a:r>
              <a:rPr lang="en-US" altLang="ko-KR" sz="11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348628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07504" y="116632"/>
            <a:ext cx="13676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4. </a:t>
            </a:r>
            <a:r>
              <a:rPr lang="ko-KR" altLang="en-US" dirty="0"/>
              <a:t>공고확인</a:t>
            </a:r>
            <a:endParaRPr lang="en-US" altLang="ko-KR" dirty="0"/>
          </a:p>
        </p:txBody>
      </p:sp>
      <p:sp>
        <p:nvSpPr>
          <p:cNvPr id="7" name="직사각형 6"/>
          <p:cNvSpPr/>
          <p:nvPr/>
        </p:nvSpPr>
        <p:spPr>
          <a:xfrm>
            <a:off x="2719432" y="1214004"/>
            <a:ext cx="392771" cy="7906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03489585-98AB-4679-B447-AF40EEDFFF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519742"/>
            <a:ext cx="7936159" cy="377335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7F146A3-7964-4798-A575-FEC71172A318}"/>
              </a:ext>
            </a:extLst>
          </p:cNvPr>
          <p:cNvSpPr txBox="1"/>
          <p:nvPr/>
        </p:nvSpPr>
        <p:spPr>
          <a:xfrm>
            <a:off x="323528" y="6381328"/>
            <a:ext cx="403244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1) </a:t>
            </a:r>
            <a:r>
              <a:rPr lang="ko-KR" altLang="en-US" sz="1100" dirty="0"/>
              <a:t>조회버튼을 누른다</a:t>
            </a:r>
            <a:r>
              <a:rPr lang="en-US" altLang="ko-KR" sz="1100" dirty="0"/>
              <a:t>.</a:t>
            </a: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ED3EDC7F-75F5-4057-33D8-78A5BA009C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149080"/>
            <a:ext cx="7344816" cy="2135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2660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644D5D1D-C5F1-42CE-81FF-40EDD74D9F4B}"/>
              </a:ext>
            </a:extLst>
          </p:cNvPr>
          <p:cNvSpPr txBox="1"/>
          <p:nvPr/>
        </p:nvSpPr>
        <p:spPr>
          <a:xfrm>
            <a:off x="107504" y="332656"/>
            <a:ext cx="9060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5. </a:t>
            </a:r>
            <a:r>
              <a:rPr lang="ko-KR" altLang="en-US" dirty="0"/>
              <a:t>공고</a:t>
            </a:r>
            <a:endParaRPr lang="en-US" altLang="ko-KR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A311583-5605-4D9B-99D6-6FDB18F4EAC4}"/>
              </a:ext>
            </a:extLst>
          </p:cNvPr>
          <p:cNvSpPr txBox="1"/>
          <p:nvPr/>
        </p:nvSpPr>
        <p:spPr>
          <a:xfrm>
            <a:off x="251520" y="4509120"/>
            <a:ext cx="403244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1) </a:t>
            </a:r>
            <a:r>
              <a:rPr lang="ko-KR" altLang="en-US" sz="1100" dirty="0"/>
              <a:t>모집학과 목록과 공고내용을 조회 및 확인한다</a:t>
            </a:r>
            <a:r>
              <a:rPr lang="en-US" altLang="ko-KR" sz="1100" dirty="0"/>
              <a:t>.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43C53AEB-D0F8-7E07-C858-8B01F13AEB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908720"/>
            <a:ext cx="8839921" cy="3471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48461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64" y="734615"/>
            <a:ext cx="8064895" cy="29236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07504" y="116632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6. </a:t>
            </a:r>
            <a:r>
              <a:rPr lang="ko-KR" altLang="en-US" dirty="0"/>
              <a:t>지원서신청 접수</a:t>
            </a:r>
            <a:r>
              <a:rPr lang="en-US" altLang="ko-KR"/>
              <a:t>(1/10)</a:t>
            </a:r>
            <a:endParaRPr lang="en-US" altLang="ko-KR" dirty="0"/>
          </a:p>
        </p:txBody>
      </p:sp>
      <p:sp>
        <p:nvSpPr>
          <p:cNvPr id="9" name="TextBox 8"/>
          <p:cNvSpPr txBox="1"/>
          <p:nvPr/>
        </p:nvSpPr>
        <p:spPr>
          <a:xfrm>
            <a:off x="1621665" y="3658235"/>
            <a:ext cx="403244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AutoNum type="arabicParenR"/>
            </a:pPr>
            <a:r>
              <a:rPr lang="ko-KR" altLang="en-US" sz="1100" b="1" dirty="0">
                <a:solidFill>
                  <a:srgbClr val="0000FF"/>
                </a:solidFill>
              </a:rPr>
              <a:t>지원할</a:t>
            </a:r>
            <a:r>
              <a:rPr lang="ko-KR" altLang="en-US" sz="1100" b="1" dirty="0">
                <a:solidFill>
                  <a:schemeClr val="accent1"/>
                </a:solidFill>
              </a:rPr>
              <a:t> </a:t>
            </a:r>
            <a:r>
              <a:rPr lang="ko-KR" altLang="en-US" sz="1100" b="1" dirty="0">
                <a:solidFill>
                  <a:srgbClr val="0000FF"/>
                </a:solidFill>
              </a:rPr>
              <a:t>모집학과를 체크박스로 선택</a:t>
            </a:r>
            <a:r>
              <a:rPr lang="ko-KR" altLang="en-US" sz="1100" dirty="0"/>
              <a:t>한다</a:t>
            </a:r>
            <a:r>
              <a:rPr lang="en-US" altLang="ko-KR" sz="1100" dirty="0"/>
              <a:t>.</a:t>
            </a:r>
          </a:p>
          <a:p>
            <a:pPr marL="228600" indent="-228600">
              <a:buAutoNum type="arabicParenR"/>
            </a:pPr>
            <a:r>
              <a:rPr lang="ko-KR" altLang="en-US" sz="1100" b="1" dirty="0">
                <a:solidFill>
                  <a:srgbClr val="0000FF"/>
                </a:solidFill>
              </a:rPr>
              <a:t>지원서신청접수버튼</a:t>
            </a:r>
            <a:r>
              <a:rPr lang="ko-KR" altLang="en-US" sz="1100" dirty="0"/>
              <a:t>을 누른다</a:t>
            </a:r>
            <a:r>
              <a:rPr lang="en-US" altLang="ko-KR" sz="1100" dirty="0"/>
              <a:t>.</a:t>
            </a:r>
          </a:p>
          <a:p>
            <a:pPr marL="228600" indent="-228600">
              <a:buAutoNum type="arabicParenR"/>
            </a:pPr>
            <a:r>
              <a:rPr lang="ko-KR" altLang="en-US" sz="1100" dirty="0"/>
              <a:t>확인버튼을 누른다</a:t>
            </a:r>
            <a:r>
              <a:rPr lang="en-US" altLang="ko-KR" sz="1100" dirty="0"/>
              <a:t>.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3862946" y="3212976"/>
            <a:ext cx="493030" cy="1362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539552" y="2419375"/>
            <a:ext cx="261847" cy="6936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0700" y="4581128"/>
            <a:ext cx="2644902" cy="1356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직사각형 11"/>
          <p:cNvSpPr/>
          <p:nvPr/>
        </p:nvSpPr>
        <p:spPr>
          <a:xfrm>
            <a:off x="4306514" y="5661248"/>
            <a:ext cx="337494" cy="17281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668023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1006104" y="5719430"/>
            <a:ext cx="748883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1) </a:t>
            </a:r>
            <a:r>
              <a:rPr lang="ko-KR" altLang="en-US" sz="1100" dirty="0"/>
              <a:t>약관동의 체크를 한다</a:t>
            </a:r>
            <a:r>
              <a:rPr lang="en-US" altLang="ko-KR" sz="1100" dirty="0"/>
              <a:t>.</a:t>
            </a:r>
            <a:br>
              <a:rPr lang="en-US" altLang="ko-KR" sz="1100" dirty="0"/>
            </a:br>
            <a:r>
              <a:rPr lang="en-US" altLang="ko-KR" sz="1100" dirty="0"/>
              <a:t>2) </a:t>
            </a:r>
            <a:r>
              <a:rPr lang="ko-KR" altLang="en-US" sz="1100" dirty="0"/>
              <a:t>확인 버튼을 누른다</a:t>
            </a:r>
            <a:r>
              <a:rPr lang="en-US" altLang="ko-KR" sz="1100" dirty="0"/>
              <a:t>.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052" y="836712"/>
            <a:ext cx="7667028" cy="37042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104" y="4554205"/>
            <a:ext cx="7488832" cy="7845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직사각형 18"/>
          <p:cNvSpPr/>
          <p:nvPr/>
        </p:nvSpPr>
        <p:spPr>
          <a:xfrm>
            <a:off x="6615276" y="4542236"/>
            <a:ext cx="114068" cy="1238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6241996" y="5033352"/>
            <a:ext cx="114068" cy="1238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4431249" y="5157192"/>
            <a:ext cx="306813" cy="17281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107504" y="116632"/>
            <a:ext cx="27542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6. </a:t>
            </a:r>
            <a:r>
              <a:rPr lang="ko-KR" altLang="en-US" dirty="0"/>
              <a:t>지원서신청 접수</a:t>
            </a:r>
            <a:r>
              <a:rPr lang="en-US" altLang="ko-KR"/>
              <a:t>(2/10)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5150065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467544" y="5166302"/>
            <a:ext cx="748883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AutoNum type="arabicParenR"/>
            </a:pPr>
            <a:r>
              <a:rPr lang="ko-KR" altLang="en-US" sz="1100" dirty="0"/>
              <a:t>지원자 유의사항을 확인한다</a:t>
            </a:r>
            <a:r>
              <a:rPr lang="en-US" altLang="ko-KR" sz="1100" dirty="0"/>
              <a:t>.</a:t>
            </a:r>
          </a:p>
          <a:p>
            <a:pPr marL="228600" indent="-228600">
              <a:buAutoNum type="arabicParenR"/>
            </a:pPr>
            <a:r>
              <a:rPr lang="ko-KR" altLang="en-US" sz="1100" dirty="0"/>
              <a:t>기본사항을 입력한다</a:t>
            </a:r>
            <a:r>
              <a:rPr lang="en-US" altLang="ko-KR" sz="1100" dirty="0"/>
              <a:t>.(</a:t>
            </a:r>
            <a:r>
              <a:rPr lang="en-US" altLang="ko-KR" sz="1100" dirty="0">
                <a:solidFill>
                  <a:srgbClr val="FF0000"/>
                </a:solidFill>
              </a:rPr>
              <a:t>*</a:t>
            </a:r>
            <a:r>
              <a:rPr lang="en-US" altLang="ko-KR" sz="1100" dirty="0"/>
              <a:t> </a:t>
            </a:r>
            <a:r>
              <a:rPr lang="ko-KR" altLang="en-US" sz="1100" dirty="0"/>
              <a:t>항목은 필수 입력항목</a:t>
            </a:r>
            <a:r>
              <a:rPr lang="en-US" altLang="ko-KR" sz="1100" dirty="0"/>
              <a:t>)</a:t>
            </a:r>
          </a:p>
        </p:txBody>
      </p:sp>
      <p:sp>
        <p:nvSpPr>
          <p:cNvPr id="19" name="직사각형 18"/>
          <p:cNvSpPr/>
          <p:nvPr/>
        </p:nvSpPr>
        <p:spPr>
          <a:xfrm>
            <a:off x="6615276" y="4542236"/>
            <a:ext cx="114068" cy="1238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107504" y="116632"/>
            <a:ext cx="27542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6. </a:t>
            </a:r>
            <a:r>
              <a:rPr lang="ko-KR" altLang="en-US" dirty="0"/>
              <a:t>지원서신청 접수</a:t>
            </a:r>
            <a:r>
              <a:rPr lang="en-US" altLang="ko-KR"/>
              <a:t>(3/10)</a:t>
            </a:r>
            <a:endParaRPr lang="en-US" altLang="ko-KR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836712"/>
            <a:ext cx="7660085" cy="417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직사각형 1">
            <a:extLst>
              <a:ext uri="{FF2B5EF4-FFF2-40B4-BE49-F238E27FC236}">
                <a16:creationId xmlns:a16="http://schemas.microsoft.com/office/drawing/2014/main" id="{5A993897-E104-4BDE-A1CF-B379B3C51DE5}"/>
              </a:ext>
            </a:extLst>
          </p:cNvPr>
          <p:cNvSpPr/>
          <p:nvPr/>
        </p:nvSpPr>
        <p:spPr>
          <a:xfrm>
            <a:off x="539552" y="3789040"/>
            <a:ext cx="3096344" cy="1440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99963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019" y="908720"/>
            <a:ext cx="7648547" cy="4334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67544" y="5449132"/>
            <a:ext cx="748883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1)  </a:t>
            </a:r>
            <a:r>
              <a:rPr lang="ko-KR" altLang="en-US" sz="1100" dirty="0"/>
              <a:t>내용을 확인하고 입력 후 저장버튼을 누른다</a:t>
            </a:r>
            <a:r>
              <a:rPr lang="en-US" altLang="ko-KR" sz="1100" dirty="0"/>
              <a:t>.</a:t>
            </a:r>
            <a:br>
              <a:rPr lang="en-US" altLang="ko-KR" sz="1100" dirty="0"/>
            </a:br>
            <a:r>
              <a:rPr lang="en-US" altLang="ko-KR" sz="1100" dirty="0"/>
              <a:t>2)  </a:t>
            </a:r>
            <a:r>
              <a:rPr lang="ko-KR" altLang="en-US" sz="1100" dirty="0"/>
              <a:t>다음단계버튼을 누른다</a:t>
            </a:r>
            <a:r>
              <a:rPr lang="en-US" altLang="ko-KR" sz="1100" dirty="0"/>
              <a:t>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7504" y="116632"/>
            <a:ext cx="27542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6. </a:t>
            </a:r>
            <a:r>
              <a:rPr lang="ko-KR" altLang="en-US" dirty="0"/>
              <a:t>지원서신청 </a:t>
            </a:r>
            <a:r>
              <a:rPr lang="ko-KR" altLang="en-US"/>
              <a:t>접수</a:t>
            </a:r>
            <a:r>
              <a:rPr lang="en-US" altLang="ko-KR"/>
              <a:t>(4/10)</a:t>
            </a:r>
            <a:endParaRPr lang="en-US" altLang="ko-KR" dirty="0"/>
          </a:p>
        </p:txBody>
      </p:sp>
      <p:sp>
        <p:nvSpPr>
          <p:cNvPr id="10" name="직사각형 9"/>
          <p:cNvSpPr/>
          <p:nvPr/>
        </p:nvSpPr>
        <p:spPr>
          <a:xfrm>
            <a:off x="4344887" y="5013176"/>
            <a:ext cx="306813" cy="17281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4686204" y="5013176"/>
            <a:ext cx="306813" cy="17281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629115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682" y="945645"/>
            <a:ext cx="8581662" cy="41980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467544" y="5449132"/>
            <a:ext cx="748883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1)  </a:t>
            </a:r>
            <a:r>
              <a:rPr lang="ko-KR" altLang="en-US" sz="1100" dirty="0" err="1"/>
              <a:t>행추가</a:t>
            </a:r>
            <a:r>
              <a:rPr lang="ko-KR" altLang="en-US" sz="1100" dirty="0"/>
              <a:t> 버튼을 눌러 학력사항을 입력한다</a:t>
            </a:r>
            <a:r>
              <a:rPr lang="en-US" altLang="ko-KR" sz="1100" dirty="0"/>
              <a:t>. .(</a:t>
            </a:r>
            <a:r>
              <a:rPr lang="en-US" altLang="ko-KR" sz="1100" dirty="0">
                <a:solidFill>
                  <a:srgbClr val="FF0000"/>
                </a:solidFill>
              </a:rPr>
              <a:t>*</a:t>
            </a:r>
            <a:r>
              <a:rPr lang="en-US" altLang="ko-KR" sz="1100" dirty="0"/>
              <a:t> </a:t>
            </a:r>
            <a:r>
              <a:rPr lang="ko-KR" altLang="en-US" sz="1100" dirty="0"/>
              <a:t>항목은 필수 입력항목</a:t>
            </a:r>
            <a:r>
              <a:rPr lang="en-US" altLang="ko-KR" sz="1100" dirty="0"/>
              <a:t>)</a:t>
            </a:r>
            <a:br>
              <a:rPr lang="en-US" altLang="ko-KR" sz="1100" dirty="0"/>
            </a:br>
            <a:r>
              <a:rPr lang="en-US" altLang="ko-KR" sz="1100" dirty="0"/>
              <a:t>2) </a:t>
            </a:r>
            <a:r>
              <a:rPr lang="ko-KR" altLang="en-US" sz="1100" dirty="0"/>
              <a:t>저장버튼을 누른다</a:t>
            </a:r>
            <a:r>
              <a:rPr lang="en-US" altLang="ko-KR" sz="1100" dirty="0"/>
              <a:t>.</a:t>
            </a:r>
            <a:br>
              <a:rPr lang="en-US" altLang="ko-KR" sz="1100" dirty="0"/>
            </a:br>
            <a:r>
              <a:rPr lang="en-US" altLang="ko-KR" sz="1100" dirty="0"/>
              <a:t>3) </a:t>
            </a:r>
            <a:r>
              <a:rPr lang="ko-KR" altLang="en-US" sz="1100" dirty="0"/>
              <a:t>다음단계버튼을 누른다</a:t>
            </a:r>
            <a:r>
              <a:rPr lang="en-US" altLang="ko-KR" sz="1100" dirty="0"/>
              <a:t>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7504" y="116632"/>
            <a:ext cx="27542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6. </a:t>
            </a:r>
            <a:r>
              <a:rPr lang="ko-KR" altLang="en-US" dirty="0"/>
              <a:t>지원서신청 </a:t>
            </a:r>
            <a:r>
              <a:rPr lang="ko-KR" altLang="en-US"/>
              <a:t>접수</a:t>
            </a:r>
            <a:r>
              <a:rPr lang="en-US" altLang="ko-KR"/>
              <a:t>(5/10)</a:t>
            </a:r>
            <a:endParaRPr lang="en-US" altLang="ko-KR" dirty="0"/>
          </a:p>
        </p:txBody>
      </p:sp>
      <p:sp>
        <p:nvSpPr>
          <p:cNvPr id="18" name="직사각형 17"/>
          <p:cNvSpPr/>
          <p:nvPr/>
        </p:nvSpPr>
        <p:spPr>
          <a:xfrm>
            <a:off x="4499992" y="4941169"/>
            <a:ext cx="262348" cy="15846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4796845" y="4941170"/>
            <a:ext cx="279212" cy="15846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8100392" y="3266316"/>
            <a:ext cx="382900" cy="13747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99144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214" y="929513"/>
            <a:ext cx="8590856" cy="41685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467544" y="5449132"/>
            <a:ext cx="74888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AutoNum type="arabicParenR"/>
            </a:pPr>
            <a:r>
              <a:rPr lang="ko-KR" altLang="en-US" sz="1100" dirty="0" err="1"/>
              <a:t>행추가</a:t>
            </a:r>
            <a:r>
              <a:rPr lang="ko-KR" altLang="en-US" sz="1100" dirty="0"/>
              <a:t> 버튼을 눌러 교육</a:t>
            </a:r>
            <a:r>
              <a:rPr lang="en-US" altLang="ko-KR" sz="1100" dirty="0"/>
              <a:t>,</a:t>
            </a:r>
            <a:r>
              <a:rPr lang="ko-KR" altLang="en-US" sz="1100" dirty="0"/>
              <a:t>연구경력을 입력한다</a:t>
            </a:r>
            <a:r>
              <a:rPr lang="en-US" altLang="ko-KR" sz="1100" dirty="0"/>
              <a:t>. .(</a:t>
            </a:r>
            <a:r>
              <a:rPr lang="en-US" altLang="ko-KR" sz="1100" dirty="0">
                <a:solidFill>
                  <a:srgbClr val="FF0000"/>
                </a:solidFill>
              </a:rPr>
              <a:t>*</a:t>
            </a:r>
            <a:r>
              <a:rPr lang="en-US" altLang="ko-KR" sz="1100" dirty="0"/>
              <a:t> </a:t>
            </a:r>
            <a:r>
              <a:rPr lang="ko-KR" altLang="en-US" sz="1100" dirty="0"/>
              <a:t>항목은 필수 입력항목</a:t>
            </a:r>
            <a:r>
              <a:rPr lang="en-US" altLang="ko-KR" sz="1100" dirty="0"/>
              <a:t>)</a:t>
            </a:r>
          </a:p>
          <a:p>
            <a:pPr marL="228600" indent="-228600">
              <a:buAutoNum type="arabicParenR"/>
            </a:pPr>
            <a:r>
              <a:rPr lang="ko-KR" altLang="en-US" sz="1100" dirty="0"/>
              <a:t>저장버튼을 누른다</a:t>
            </a:r>
            <a:r>
              <a:rPr lang="en-US" altLang="ko-KR" sz="1100" dirty="0"/>
              <a:t>.</a:t>
            </a:r>
          </a:p>
          <a:p>
            <a:pPr marL="228600" indent="-228600">
              <a:buAutoNum type="arabicParenR"/>
            </a:pPr>
            <a:r>
              <a:rPr lang="ko-KR" altLang="en-US" sz="1100" dirty="0"/>
              <a:t>다음단계버튼을 누른다</a:t>
            </a:r>
            <a:r>
              <a:rPr lang="en-US" altLang="ko-KR" sz="1100" dirty="0"/>
              <a:t>.</a:t>
            </a:r>
          </a:p>
          <a:p>
            <a:r>
              <a:rPr lang="en-US" altLang="ko-KR" sz="1100" dirty="0"/>
              <a:t>*  </a:t>
            </a:r>
            <a:r>
              <a:rPr lang="ko-KR" altLang="en-US" sz="1100" b="1" dirty="0">
                <a:solidFill>
                  <a:srgbClr val="0000FF"/>
                </a:solidFill>
              </a:rPr>
              <a:t>해당자</a:t>
            </a:r>
            <a:r>
              <a:rPr lang="ko-KR" altLang="en-US" sz="1100" dirty="0"/>
              <a:t>에 한하여 입력</a:t>
            </a:r>
            <a:endParaRPr lang="en-US" altLang="ko-KR" sz="1100" dirty="0"/>
          </a:p>
        </p:txBody>
      </p:sp>
      <p:sp>
        <p:nvSpPr>
          <p:cNvPr id="19" name="TextBox 18"/>
          <p:cNvSpPr txBox="1"/>
          <p:nvPr/>
        </p:nvSpPr>
        <p:spPr>
          <a:xfrm>
            <a:off x="107504" y="116632"/>
            <a:ext cx="27542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6. </a:t>
            </a:r>
            <a:r>
              <a:rPr lang="ko-KR" altLang="en-US" dirty="0"/>
              <a:t>지원서신청 </a:t>
            </a:r>
            <a:r>
              <a:rPr lang="ko-KR" altLang="en-US"/>
              <a:t>접수</a:t>
            </a:r>
            <a:r>
              <a:rPr lang="en-US" altLang="ko-KR"/>
              <a:t>(6/10)</a:t>
            </a:r>
            <a:endParaRPr lang="en-US" altLang="ko-KR" dirty="0"/>
          </a:p>
        </p:txBody>
      </p:sp>
      <p:sp>
        <p:nvSpPr>
          <p:cNvPr id="20" name="직사각형 19"/>
          <p:cNvSpPr/>
          <p:nvPr/>
        </p:nvSpPr>
        <p:spPr>
          <a:xfrm>
            <a:off x="8100392" y="3212976"/>
            <a:ext cx="368618" cy="15710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4445236" y="4903741"/>
            <a:ext cx="306813" cy="17281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/>
          <p:cNvSpPr/>
          <p:nvPr/>
        </p:nvSpPr>
        <p:spPr>
          <a:xfrm>
            <a:off x="4786553" y="4903741"/>
            <a:ext cx="306813" cy="17281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82323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53" y="764704"/>
            <a:ext cx="8809093" cy="42606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467544" y="5449132"/>
            <a:ext cx="748883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1)  </a:t>
            </a:r>
            <a:r>
              <a:rPr lang="ko-KR" altLang="en-US" sz="1100" dirty="0" err="1"/>
              <a:t>행추가</a:t>
            </a:r>
            <a:r>
              <a:rPr lang="ko-KR" altLang="en-US" sz="1100" dirty="0"/>
              <a:t> 버튼을 눌러 자격사항을 입력한다</a:t>
            </a:r>
            <a:r>
              <a:rPr lang="en-US" altLang="ko-KR" sz="1100" dirty="0"/>
              <a:t>. .(</a:t>
            </a:r>
            <a:r>
              <a:rPr lang="en-US" altLang="ko-KR" sz="1100" dirty="0">
                <a:solidFill>
                  <a:srgbClr val="FF0000"/>
                </a:solidFill>
              </a:rPr>
              <a:t>*</a:t>
            </a:r>
            <a:r>
              <a:rPr lang="en-US" altLang="ko-KR" sz="1100" dirty="0"/>
              <a:t> </a:t>
            </a:r>
            <a:r>
              <a:rPr lang="ko-KR" altLang="en-US" sz="1100" dirty="0"/>
              <a:t>항목은 필수 입력항목</a:t>
            </a:r>
            <a:r>
              <a:rPr lang="en-US" altLang="ko-KR" sz="1100" dirty="0"/>
              <a:t>)</a:t>
            </a:r>
            <a:br>
              <a:rPr lang="en-US" altLang="ko-KR" sz="1100" dirty="0"/>
            </a:br>
            <a:r>
              <a:rPr lang="en-US" altLang="ko-KR" sz="1100" dirty="0"/>
              <a:t>2)  </a:t>
            </a:r>
            <a:r>
              <a:rPr lang="ko-KR" altLang="en-US" sz="1100" dirty="0"/>
              <a:t>저장버튼을 누른다</a:t>
            </a:r>
            <a:r>
              <a:rPr lang="en-US" altLang="ko-KR" sz="1100" dirty="0"/>
              <a:t>.</a:t>
            </a:r>
            <a:br>
              <a:rPr lang="en-US" altLang="ko-KR" sz="1100" dirty="0"/>
            </a:br>
            <a:r>
              <a:rPr lang="en-US" altLang="ko-KR" sz="1100" dirty="0"/>
              <a:t>3)  </a:t>
            </a:r>
            <a:r>
              <a:rPr lang="ko-KR" altLang="en-US" sz="1100" dirty="0"/>
              <a:t>다음단계버튼을 누른다</a:t>
            </a:r>
            <a:r>
              <a:rPr lang="en-US" altLang="ko-KR" sz="1100" dirty="0"/>
              <a:t>.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4418592" y="4852555"/>
            <a:ext cx="306813" cy="17281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4712128" y="4848074"/>
            <a:ext cx="306813" cy="17281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8172400" y="3140968"/>
            <a:ext cx="302550" cy="15710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107504" y="116632"/>
            <a:ext cx="27542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6. </a:t>
            </a:r>
            <a:r>
              <a:rPr lang="ko-KR" altLang="en-US" dirty="0"/>
              <a:t>지원서신청 </a:t>
            </a:r>
            <a:r>
              <a:rPr lang="ko-KR" altLang="en-US"/>
              <a:t>접수</a:t>
            </a:r>
            <a:r>
              <a:rPr lang="en-US" altLang="ko-KR"/>
              <a:t>(7/10)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42087151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17" y="819398"/>
            <a:ext cx="8381965" cy="4104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467544" y="5449132"/>
            <a:ext cx="74888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AutoNum type="arabicParenR"/>
            </a:pPr>
            <a:r>
              <a:rPr lang="ko-KR" altLang="en-US" sz="1100" dirty="0" err="1"/>
              <a:t>행추가</a:t>
            </a:r>
            <a:r>
              <a:rPr lang="ko-KR" altLang="en-US" sz="1100" dirty="0"/>
              <a:t> 버튼을 눌러 연구실적사항을 입력한다</a:t>
            </a:r>
            <a:r>
              <a:rPr lang="en-US" altLang="ko-KR" sz="1100" dirty="0"/>
              <a:t>. .(</a:t>
            </a:r>
            <a:r>
              <a:rPr lang="en-US" altLang="ko-KR" sz="1100" dirty="0">
                <a:solidFill>
                  <a:srgbClr val="FF0000"/>
                </a:solidFill>
              </a:rPr>
              <a:t>*</a:t>
            </a:r>
            <a:r>
              <a:rPr lang="en-US" altLang="ko-KR" sz="1100" dirty="0"/>
              <a:t> </a:t>
            </a:r>
            <a:r>
              <a:rPr lang="ko-KR" altLang="en-US" sz="1100" dirty="0"/>
              <a:t>항목은 필수 입력항목</a:t>
            </a:r>
            <a:r>
              <a:rPr lang="en-US" altLang="ko-KR" sz="1100" dirty="0"/>
              <a:t>)</a:t>
            </a:r>
          </a:p>
          <a:p>
            <a:pPr marL="228600" indent="-228600">
              <a:buAutoNum type="arabicParenR"/>
            </a:pPr>
            <a:r>
              <a:rPr lang="ko-KR" altLang="en-US" sz="1100" dirty="0"/>
              <a:t>저장버튼을 누른다</a:t>
            </a:r>
            <a:r>
              <a:rPr lang="en-US" altLang="ko-KR" sz="1100" dirty="0"/>
              <a:t>.</a:t>
            </a:r>
          </a:p>
          <a:p>
            <a:pPr marL="228600" indent="-228600">
              <a:buAutoNum type="arabicParenR"/>
            </a:pPr>
            <a:r>
              <a:rPr lang="ko-KR" altLang="en-US" sz="1100" dirty="0"/>
              <a:t>다음단계버튼을 누른다</a:t>
            </a:r>
            <a:r>
              <a:rPr lang="en-US" altLang="ko-KR" sz="1100" dirty="0"/>
              <a:t>.</a:t>
            </a:r>
          </a:p>
          <a:p>
            <a:r>
              <a:rPr lang="en-US" altLang="ko-KR" sz="1100" dirty="0"/>
              <a:t>  * </a:t>
            </a:r>
            <a:r>
              <a:rPr lang="ko-KR" altLang="en-US" sz="1100" b="1" dirty="0">
                <a:solidFill>
                  <a:srgbClr val="0000FF"/>
                </a:solidFill>
              </a:rPr>
              <a:t>해당자만 입력</a:t>
            </a:r>
            <a:r>
              <a:rPr lang="ko-KR" altLang="en-US" sz="1100" dirty="0"/>
              <a:t>한다</a:t>
            </a:r>
            <a:r>
              <a:rPr lang="en-US" altLang="ko-KR" sz="1100" dirty="0"/>
              <a:t>.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7939220" y="3068960"/>
            <a:ext cx="449204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4427984" y="4725144"/>
            <a:ext cx="306813" cy="17281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4716016" y="4725144"/>
            <a:ext cx="306813" cy="17281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107504" y="116632"/>
            <a:ext cx="27542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6. </a:t>
            </a:r>
            <a:r>
              <a:rPr lang="ko-KR" altLang="en-US" dirty="0"/>
              <a:t>지원서신청 </a:t>
            </a:r>
            <a:r>
              <a:rPr lang="ko-KR" altLang="en-US"/>
              <a:t>접수</a:t>
            </a:r>
            <a:r>
              <a:rPr lang="en-US" altLang="ko-KR"/>
              <a:t>(8/10)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2367921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606236"/>
            <a:ext cx="7602293" cy="3730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017815" y="4337104"/>
            <a:ext cx="4268046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AutoNum type="arabicParenR"/>
            </a:pPr>
            <a:r>
              <a:rPr lang="ko-KR" altLang="en-US" sz="1100" dirty="0"/>
              <a:t>파일관리 버튼을 누른다</a:t>
            </a:r>
            <a:r>
              <a:rPr lang="en-US" altLang="ko-KR" sz="1100" dirty="0"/>
              <a:t>.</a:t>
            </a:r>
          </a:p>
          <a:p>
            <a:r>
              <a:rPr lang="en-US" altLang="ko-KR" sz="1100" dirty="0"/>
              <a:t>2)  </a:t>
            </a:r>
            <a:r>
              <a:rPr lang="ko-KR" altLang="en-US" sz="1100" dirty="0"/>
              <a:t>파일관리 팝업이 </a:t>
            </a:r>
            <a:r>
              <a:rPr lang="ko-KR" altLang="en-US" sz="1100" dirty="0" err="1"/>
              <a:t>오픈된다</a:t>
            </a:r>
            <a:r>
              <a:rPr lang="en-US" altLang="ko-KR" sz="1100" dirty="0"/>
              <a:t>.</a:t>
            </a:r>
          </a:p>
          <a:p>
            <a:r>
              <a:rPr lang="en-US" altLang="ko-KR" sz="1100" dirty="0"/>
              <a:t>3) </a:t>
            </a:r>
            <a:r>
              <a:rPr lang="ko-KR" altLang="en-US" sz="1100" dirty="0"/>
              <a:t>첨부파일 버튼을 눌러서 제출파일을 첨부한다</a:t>
            </a:r>
            <a:r>
              <a:rPr lang="en-US" altLang="ko-KR" sz="1100" dirty="0"/>
              <a:t>.</a:t>
            </a:r>
          </a:p>
          <a:p>
            <a:r>
              <a:rPr lang="en-US" altLang="ko-KR" sz="1100" dirty="0"/>
              <a:t>  * </a:t>
            </a:r>
            <a:r>
              <a:rPr lang="ko-KR" altLang="en-US" sz="1100" b="1" dirty="0">
                <a:solidFill>
                  <a:srgbClr val="0000FF"/>
                </a:solidFill>
              </a:rPr>
              <a:t>공고문 제출 서류 확인 후 파일이 누락되지 않도록 점검</a:t>
            </a:r>
            <a:r>
              <a:rPr lang="ko-KR" altLang="en-US" sz="1100" dirty="0"/>
              <a:t>한다</a:t>
            </a:r>
            <a:r>
              <a:rPr lang="en-US" altLang="ko-KR" sz="1100" dirty="0"/>
              <a:t>.</a:t>
            </a:r>
            <a:br>
              <a:rPr lang="en-US" altLang="ko-KR" sz="1100" dirty="0"/>
            </a:br>
            <a:r>
              <a:rPr lang="en-US" altLang="ko-KR" sz="1100" dirty="0"/>
              <a:t>4) </a:t>
            </a:r>
            <a:r>
              <a:rPr lang="ko-KR" altLang="en-US" sz="1100" dirty="0"/>
              <a:t>업로드 버튼을 눌러서 업로드한다</a:t>
            </a:r>
            <a:r>
              <a:rPr lang="en-US" altLang="ko-KR" sz="1100" dirty="0"/>
              <a:t>.</a:t>
            </a:r>
            <a:br>
              <a:rPr lang="en-US" altLang="ko-KR" sz="1100" dirty="0"/>
            </a:br>
            <a:r>
              <a:rPr lang="en-US" altLang="ko-KR" sz="1100" dirty="0"/>
              <a:t>5) </a:t>
            </a:r>
            <a:r>
              <a:rPr lang="ko-KR" altLang="en-US" sz="1100" dirty="0"/>
              <a:t>저장버튼을 누른다</a:t>
            </a:r>
            <a:r>
              <a:rPr lang="en-US" altLang="ko-KR" sz="1100" dirty="0"/>
              <a:t>.</a:t>
            </a:r>
          </a:p>
          <a:p>
            <a:pPr marL="228600" indent="-228600">
              <a:buAutoNum type="arabicParenR"/>
            </a:pPr>
            <a:endParaRPr lang="en-US" altLang="ko-KR" sz="1100" dirty="0"/>
          </a:p>
        </p:txBody>
      </p:sp>
      <p:sp>
        <p:nvSpPr>
          <p:cNvPr id="6" name="직사각형 5"/>
          <p:cNvSpPr/>
          <p:nvPr/>
        </p:nvSpPr>
        <p:spPr>
          <a:xfrm>
            <a:off x="7853813" y="2636912"/>
            <a:ext cx="432048" cy="17281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627" y="4456665"/>
            <a:ext cx="3024336" cy="1992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직사각형 9"/>
          <p:cNvSpPr/>
          <p:nvPr/>
        </p:nvSpPr>
        <p:spPr>
          <a:xfrm>
            <a:off x="4355975" y="4177845"/>
            <a:ext cx="288033" cy="8640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4644009" y="4177845"/>
            <a:ext cx="216024" cy="8640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107504" y="116632"/>
            <a:ext cx="27542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6. </a:t>
            </a:r>
            <a:r>
              <a:rPr lang="ko-KR" altLang="en-US" dirty="0"/>
              <a:t>지원서신청 </a:t>
            </a:r>
            <a:r>
              <a:rPr lang="ko-KR" altLang="en-US"/>
              <a:t>접수</a:t>
            </a:r>
            <a:r>
              <a:rPr lang="en-US" altLang="ko-KR"/>
              <a:t>(9/10)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42271255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745" y="1012158"/>
            <a:ext cx="8842930" cy="2956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" name="TextBox 26"/>
          <p:cNvSpPr txBox="1"/>
          <p:nvPr/>
        </p:nvSpPr>
        <p:spPr>
          <a:xfrm>
            <a:off x="569519" y="4077072"/>
            <a:ext cx="319290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1) </a:t>
            </a:r>
            <a:r>
              <a:rPr lang="ko-KR" altLang="en-US" sz="1100" dirty="0"/>
              <a:t>지원완료 버튼을 누른다</a:t>
            </a:r>
            <a:r>
              <a:rPr lang="en-US" altLang="ko-KR" sz="1100" dirty="0"/>
              <a:t>.</a:t>
            </a:r>
          </a:p>
        </p:txBody>
      </p:sp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321371"/>
            <a:ext cx="3168352" cy="1609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" name="TextBox 28"/>
          <p:cNvSpPr txBox="1"/>
          <p:nvPr/>
        </p:nvSpPr>
        <p:spPr>
          <a:xfrm>
            <a:off x="588037" y="5935761"/>
            <a:ext cx="456002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2) </a:t>
            </a:r>
            <a:r>
              <a:rPr lang="ko-KR" altLang="en-US" sz="1100" dirty="0"/>
              <a:t>확인버튼을 </a:t>
            </a:r>
            <a:r>
              <a:rPr lang="ko-KR" altLang="en-US" sz="1100"/>
              <a:t>누른다</a:t>
            </a:r>
            <a:r>
              <a:rPr lang="en-US" altLang="ko-KR" sz="1100"/>
              <a:t>.</a:t>
            </a:r>
          </a:p>
          <a:p>
            <a:r>
              <a:rPr lang="en-US" altLang="ko-KR" sz="1100"/>
              <a:t>3) </a:t>
            </a:r>
            <a:r>
              <a:rPr lang="ko-KR" altLang="en-US" sz="1100"/>
              <a:t>지원서</a:t>
            </a:r>
            <a:r>
              <a:rPr lang="en-US" altLang="ko-KR" sz="1100"/>
              <a:t>/</a:t>
            </a:r>
            <a:r>
              <a:rPr lang="ko-KR" altLang="en-US" sz="1100"/>
              <a:t>접수증을 출력한다</a:t>
            </a:r>
            <a:r>
              <a:rPr lang="en-US" altLang="ko-KR" sz="1100"/>
              <a:t>.(</a:t>
            </a:r>
            <a:r>
              <a:rPr lang="ko-KR" altLang="en-US" sz="1100"/>
              <a:t>지원완료한 경우에 출력버튼 활성화</a:t>
            </a:r>
            <a:r>
              <a:rPr lang="en-US" altLang="ko-KR" sz="1100"/>
              <a:t>)</a:t>
            </a:r>
            <a:endParaRPr lang="en-US" altLang="ko-KR" sz="1100" dirty="0"/>
          </a:p>
        </p:txBody>
      </p:sp>
      <p:pic>
        <p:nvPicPr>
          <p:cNvPr id="5129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5210" y="4288715"/>
            <a:ext cx="3384376" cy="1692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2" name="직사각형 31"/>
          <p:cNvSpPr/>
          <p:nvPr/>
        </p:nvSpPr>
        <p:spPr>
          <a:xfrm>
            <a:off x="4418593" y="3789041"/>
            <a:ext cx="306813" cy="8640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직사각형 32"/>
          <p:cNvSpPr/>
          <p:nvPr/>
        </p:nvSpPr>
        <p:spPr>
          <a:xfrm>
            <a:off x="1956221" y="5634476"/>
            <a:ext cx="392771" cy="20910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직사각형 33"/>
          <p:cNvSpPr/>
          <p:nvPr/>
        </p:nvSpPr>
        <p:spPr>
          <a:xfrm>
            <a:off x="6066916" y="5634476"/>
            <a:ext cx="392771" cy="20910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TextBox 34"/>
          <p:cNvSpPr txBox="1"/>
          <p:nvPr/>
        </p:nvSpPr>
        <p:spPr>
          <a:xfrm>
            <a:off x="107504" y="116632"/>
            <a:ext cx="28809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6. </a:t>
            </a:r>
            <a:r>
              <a:rPr lang="ko-KR" altLang="en-US" dirty="0"/>
              <a:t>지원서신청 접수</a:t>
            </a:r>
            <a:r>
              <a:rPr lang="en-US" altLang="ko-KR"/>
              <a:t>(10/10)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63779225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107504" y="116632"/>
            <a:ext cx="18806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7. </a:t>
            </a:r>
            <a:r>
              <a:rPr lang="ko-KR" altLang="en-US" dirty="0"/>
              <a:t>지원서</a:t>
            </a:r>
            <a:r>
              <a:rPr lang="en-US" altLang="ko-KR" dirty="0"/>
              <a:t>,</a:t>
            </a:r>
            <a:r>
              <a:rPr lang="ko-KR" altLang="en-US" dirty="0"/>
              <a:t>접수증</a:t>
            </a:r>
            <a:endParaRPr lang="en-US" altLang="ko-KR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908720"/>
            <a:ext cx="3779759" cy="4844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773490"/>
            <a:ext cx="4193221" cy="53110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A45468EF-A7BA-4853-8A5F-2D7CEB48D122}"/>
              </a:ext>
            </a:extLst>
          </p:cNvPr>
          <p:cNvSpPr/>
          <p:nvPr/>
        </p:nvSpPr>
        <p:spPr>
          <a:xfrm>
            <a:off x="2004748" y="1104950"/>
            <a:ext cx="1382785" cy="2502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solidFill>
                  <a:schemeClr val="tx1"/>
                </a:solidFill>
              </a:rPr>
              <a:t>조교 임용 지원서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3A23F8ED-035D-49ED-889C-EF5956DDC63E}"/>
              </a:ext>
            </a:extLst>
          </p:cNvPr>
          <p:cNvSpPr/>
          <p:nvPr/>
        </p:nvSpPr>
        <p:spPr>
          <a:xfrm>
            <a:off x="5292080" y="1267355"/>
            <a:ext cx="2736304" cy="2502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>
                <a:solidFill>
                  <a:schemeClr val="tx1"/>
                </a:solidFill>
              </a:rPr>
              <a:t>2025</a:t>
            </a:r>
            <a:r>
              <a:rPr lang="ko-KR" altLang="en-US" sz="1000" dirty="0">
                <a:solidFill>
                  <a:schemeClr val="tx1"/>
                </a:solidFill>
              </a:rPr>
              <a:t>년도 조교 공개채용</a:t>
            </a:r>
          </a:p>
        </p:txBody>
      </p:sp>
    </p:spTree>
    <p:extLst>
      <p:ext uri="{BB962C8B-B14F-4D97-AF65-F5344CB8AC3E}">
        <p14:creationId xmlns:p14="http://schemas.microsoft.com/office/powerpoint/2010/main" val="12488520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6879</TotalTime>
  <Words>403</Words>
  <Application>Microsoft Office PowerPoint</Application>
  <PresentationFormat>화면 슬라이드 쇼(4:3)</PresentationFormat>
  <Paragraphs>56</Paragraphs>
  <Slides>19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19</vt:i4>
      </vt:variant>
    </vt:vector>
  </HeadingPairs>
  <TitlesOfParts>
    <vt:vector size="23" baseType="lpstr">
      <vt:lpstr>맑은 고딕</vt:lpstr>
      <vt:lpstr>휴먼엑스포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user</cp:lastModifiedBy>
  <cp:revision>207</cp:revision>
  <dcterms:created xsi:type="dcterms:W3CDTF">2019-06-17T06:19:20Z</dcterms:created>
  <dcterms:modified xsi:type="dcterms:W3CDTF">2026-07-08T02:28:26Z</dcterms:modified>
</cp:coreProperties>
</file>